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7" r:id="rId3"/>
    <p:sldId id="303" r:id="rId4"/>
    <p:sldId id="295" r:id="rId5"/>
    <p:sldId id="307" r:id="rId6"/>
    <p:sldId id="296" r:id="rId7"/>
    <p:sldId id="260" r:id="rId8"/>
    <p:sldId id="308" r:id="rId9"/>
    <p:sldId id="309" r:id="rId10"/>
    <p:sldId id="310" r:id="rId11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D4E53"/>
    <a:srgbClr val="CF1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5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165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C04780E-4DEC-421C-843B-A4984677C1B6}" type="datetimeFigureOut">
              <a:rPr lang="en-GB"/>
              <a:pPr>
                <a:defRPr/>
              </a:pPr>
              <a:t>31/10/2016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627FE45-B846-4498-B506-378FEB841E6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723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E31F2-8FC1-4470-B150-FC115CBA3A72}" type="datetimeFigureOut">
              <a:rPr lang="en-GB" smtClean="0"/>
              <a:t>31/10/2016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B1B5E-BD1D-4ECE-A04C-8943963DD15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0950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B1B5E-BD1D-4ECE-A04C-8943963DD15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1187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4502" y="4776789"/>
            <a:ext cx="5976663" cy="50366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B1B5E-BD1D-4ECE-A04C-8943963DD156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811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6788"/>
            <a:ext cx="5438775" cy="438515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B1B5E-BD1D-4ECE-A04C-8943963DD15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435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6789"/>
            <a:ext cx="5438775" cy="481949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B1B5E-BD1D-4ECE-A04C-8943963DD15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872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B1B5E-BD1D-4ECE-A04C-8943963DD15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898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1" y="4776789"/>
            <a:ext cx="5743723" cy="50366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dirty="0" smtClean="0"/>
              <a:t>“</a:t>
            </a:r>
            <a:fld id="{670B1B5E-BD1D-4ECE-A04C-8943963DD15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907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4502" y="4776789"/>
            <a:ext cx="6192688" cy="50366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B1B5E-BD1D-4ECE-A04C-8943963DD15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427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6789"/>
            <a:ext cx="5438775" cy="489188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B1B5E-BD1D-4ECE-A04C-8943963DD15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74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02494" y="4776789"/>
            <a:ext cx="6120680" cy="514984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B1B5E-BD1D-4ECE-A04C-8943963DD15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510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6789"/>
            <a:ext cx="5438775" cy="481949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B1B5E-BD1D-4ECE-A04C-8943963DD156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6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50956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53399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44489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2638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736263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3640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13747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3497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33929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312828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647006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F1C2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1028" name="Rectangle 8"/>
          <p:cNvSpPr>
            <a:spLocks noChangeArrowheads="1"/>
          </p:cNvSpPr>
          <p:nvPr userDrawn="1"/>
        </p:nvSpPr>
        <p:spPr bwMode="auto">
          <a:xfrm>
            <a:off x="0" y="1143000"/>
            <a:ext cx="9144000" cy="76200"/>
          </a:xfrm>
          <a:prstGeom prst="rect">
            <a:avLst/>
          </a:prstGeom>
          <a:solidFill>
            <a:srgbClr val="4D4E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GB" dirty="0" smtClean="0"/>
          </a:p>
        </p:txBody>
      </p:sp>
      <p:pic>
        <p:nvPicPr>
          <p:cNvPr id="1029" name="Picture 9" descr="Thompsons logo - whit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63" y="300038"/>
            <a:ext cx="1798637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1" name="Rectangle 10"/>
          <p:cNvSpPr>
            <a:spLocks noChangeArrowheads="1"/>
          </p:cNvSpPr>
          <p:nvPr userDrawn="1"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D322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GB" dirty="0" smtClean="0"/>
          </a:p>
        </p:txBody>
      </p:sp>
      <p:pic>
        <p:nvPicPr>
          <p:cNvPr id="1032" name="Picture 11" descr="S U F Y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6424613"/>
            <a:ext cx="231933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F1C22"/>
        </a:buClr>
        <a:buFont typeface="Wingdings" panose="05000000000000000000" pitchFamily="2" charset="2"/>
        <a:buChar char="§"/>
        <a:defRPr kern="1200">
          <a:solidFill>
            <a:srgbClr val="4D4E5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rgbClr val="4D4E53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ern="1200">
          <a:solidFill>
            <a:srgbClr val="4D4E53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rgbClr val="4D4E53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rgbClr val="4D4E5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algn="l" eaLnBrk="1" hangingPunct="1"/>
            <a:endParaRPr lang="en-GB" altLang="en-US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n-GB" altLang="en-US" sz="1800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F1C2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F1C22"/>
              </a:buClr>
              <a:buFont typeface="Wingdings" panose="05000000000000000000" pitchFamily="2" charset="2"/>
              <a:buChar char="§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pic>
        <p:nvPicPr>
          <p:cNvPr id="3077" name="Picture 5" descr="Thompsons logo - white - larg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075" y="1219200"/>
            <a:ext cx="5402263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371600" y="3789040"/>
            <a:ext cx="6400800" cy="259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F1C22"/>
              </a:buClr>
              <a:buFont typeface="Wingdings" panose="05000000000000000000" pitchFamily="2" charset="2"/>
              <a:buChar char="§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4D4E5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IER Employment Law Update 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altLang="en-US" sz="2400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Can gender pay </a:t>
            </a:r>
            <a:r>
              <a:rPr lang="en-US" altLang="en-US" sz="2400" dirty="0">
                <a:solidFill>
                  <a:schemeClr val="bg1"/>
                </a:solidFill>
              </a:rPr>
              <a:t>g</a:t>
            </a:r>
            <a:r>
              <a:rPr lang="en-US" altLang="en-US" sz="2400" dirty="0" smtClean="0">
                <a:solidFill>
                  <a:schemeClr val="bg1"/>
                </a:solidFill>
              </a:rPr>
              <a:t>ap information lead to fair pay?</a:t>
            </a:r>
            <a:endParaRPr lang="en-US" altLang="en-US" sz="2400" dirty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 smtClean="0">
                <a:solidFill>
                  <a:schemeClr val="bg1"/>
                </a:solidFill>
              </a:rPr>
              <a:t>November 2016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can Unions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Be the enforcers by:-</a:t>
            </a:r>
          </a:p>
          <a:p>
            <a:r>
              <a:rPr lang="en-GB" dirty="0" smtClean="0"/>
              <a:t>Include gender pay gap reporting as part of negotiating agenda for pay;</a:t>
            </a:r>
          </a:p>
          <a:p>
            <a:r>
              <a:rPr lang="en-GB" dirty="0" smtClean="0"/>
              <a:t>Use the provisions under Section 181 TULR(C)A 1992; </a:t>
            </a:r>
          </a:p>
          <a:p>
            <a:pPr lvl="1"/>
            <a:endParaRPr lang="en-GB" i="1" dirty="0" smtClean="0"/>
          </a:p>
          <a:p>
            <a:pPr lvl="1"/>
            <a:r>
              <a:rPr lang="en-GB" b="1" i="1" dirty="0" smtClean="0"/>
              <a:t>“an employer who recognises an independent trade union shall for the purposes of all stages of collective bargaining… disclose to representatives of the union </a:t>
            </a:r>
            <a:r>
              <a:rPr lang="en-GB" b="1" i="1" u="sng" dirty="0" smtClean="0"/>
              <a:t>on request </a:t>
            </a:r>
            <a:r>
              <a:rPr lang="en-GB" b="1" i="1" dirty="0" smtClean="0"/>
              <a:t>information… without which the trade union representatives would be to a </a:t>
            </a:r>
            <a:r>
              <a:rPr lang="en-GB" b="1" i="1" u="sng" dirty="0" smtClean="0"/>
              <a:t>material extent impeded </a:t>
            </a:r>
            <a:r>
              <a:rPr lang="en-GB" b="1" i="1" dirty="0" smtClean="0"/>
              <a:t>in carrying on </a:t>
            </a:r>
            <a:r>
              <a:rPr lang="en-GB" b="1" i="1" u="sng" dirty="0" smtClean="0"/>
              <a:t>collective bargaining</a:t>
            </a:r>
            <a:r>
              <a:rPr lang="en-GB" b="1" i="1" dirty="0" smtClean="0"/>
              <a:t>… and which it would be, in accordance with good industrial relations practice that he should disclose…”</a:t>
            </a:r>
            <a:r>
              <a:rPr lang="en-GB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36817988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Gender pay gap information 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552" y="1916832"/>
            <a:ext cx="3822896" cy="3537132"/>
          </a:xfrm>
        </p:spPr>
      </p:pic>
    </p:spTree>
    <p:extLst>
      <p:ext uri="{BB962C8B-B14F-4D97-AF65-F5344CB8AC3E}">
        <p14:creationId xmlns:p14="http://schemas.microsoft.com/office/powerpoint/2010/main" val="100830535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Gender Pay Gap?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6848"/>
            <a:ext cx="7772400" cy="4114800"/>
          </a:xfrm>
        </p:spPr>
        <p:txBody>
          <a:bodyPr/>
          <a:lstStyle/>
          <a:p>
            <a:r>
              <a:rPr lang="en-GB" dirty="0" smtClean="0"/>
              <a:t>The percentage difference in men and women’s pay:</a:t>
            </a:r>
          </a:p>
          <a:p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824446"/>
              </p:ext>
            </p:extLst>
          </p:nvPr>
        </p:nvGraphicFramePr>
        <p:xfrm>
          <a:off x="685800" y="2780928"/>
          <a:ext cx="6096000" cy="1985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818453">
                <a:tc>
                  <a:txBody>
                    <a:bodyPr/>
                    <a:lstStyle/>
                    <a:p>
                      <a:r>
                        <a:rPr lang="en-GB" dirty="0" smtClean="0"/>
                        <a:t>Median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Mean</a:t>
                      </a:r>
                      <a:endParaRPr lang="en-GB" dirty="0"/>
                    </a:p>
                  </a:txBody>
                  <a:tcPr/>
                </a:tc>
              </a:tr>
              <a:tr h="526877">
                <a:tc>
                  <a:txBody>
                    <a:bodyPr/>
                    <a:lstStyle/>
                    <a:p>
                      <a:r>
                        <a:rPr lang="en-GB" dirty="0" smtClean="0"/>
                        <a:t>9.4% full time employees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13.9% full time employees</a:t>
                      </a:r>
                    </a:p>
                    <a:p>
                      <a:endParaRPr lang="en-GB" dirty="0" smtClean="0"/>
                    </a:p>
                  </a:txBody>
                  <a:tcPr/>
                </a:tc>
              </a:tr>
              <a:tr h="526877">
                <a:tc>
                  <a:txBody>
                    <a:bodyPr/>
                    <a:lstStyle/>
                    <a:p>
                      <a:r>
                        <a:rPr lang="en-GB" dirty="0" smtClean="0"/>
                        <a:t>18.1% all employees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17.3% all employees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03244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Gender Pay Gap? - 2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909" y="1752600"/>
            <a:ext cx="6650181" cy="4114800"/>
          </a:xfrm>
        </p:spPr>
      </p:pic>
    </p:spTree>
    <p:extLst>
      <p:ext uri="{BB962C8B-B14F-4D97-AF65-F5344CB8AC3E}">
        <p14:creationId xmlns:p14="http://schemas.microsoft.com/office/powerpoint/2010/main" val="364616428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why is there a gender pay gap?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ONS Survey:</a:t>
            </a:r>
          </a:p>
          <a:p>
            <a:endParaRPr lang="en-GB" dirty="0"/>
          </a:p>
          <a:p>
            <a:r>
              <a:rPr lang="en-GB" dirty="0" smtClean="0"/>
              <a:t>22% due to different industry and occupations in which woman work</a:t>
            </a:r>
          </a:p>
          <a:p>
            <a:endParaRPr lang="en-GB" dirty="0"/>
          </a:p>
          <a:p>
            <a:r>
              <a:rPr lang="en-GB" dirty="0" smtClean="0"/>
              <a:t>21% due to the difference in time spent in full time work</a:t>
            </a:r>
          </a:p>
          <a:p>
            <a:endParaRPr lang="en-GB" dirty="0"/>
          </a:p>
          <a:p>
            <a:r>
              <a:rPr lang="en-GB" dirty="0" smtClean="0"/>
              <a:t>16% due to the negative effect on wages having previously worked part time or having taken time out of the labour market to look after family</a:t>
            </a:r>
          </a:p>
          <a:p>
            <a:endParaRPr lang="en-GB" dirty="0"/>
          </a:p>
          <a:p>
            <a:r>
              <a:rPr lang="en-GB" dirty="0" smtClean="0"/>
              <a:t>5% due to formal educational levels</a:t>
            </a:r>
          </a:p>
          <a:p>
            <a:endParaRPr lang="en-GB" dirty="0"/>
          </a:p>
          <a:p>
            <a:r>
              <a:rPr lang="en-GB" dirty="0" smtClean="0"/>
              <a:t>36% could not be explained!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03087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Gender Pay Gap in various </a:t>
            </a:r>
            <a:br>
              <a:rPr lang="en-GB" dirty="0" smtClean="0"/>
            </a:br>
            <a:r>
              <a:rPr lang="en-GB" dirty="0" smtClean="0"/>
              <a:t>occupations	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909" y="1752600"/>
            <a:ext cx="6650181" cy="4114800"/>
          </a:xfrm>
        </p:spPr>
      </p:pic>
    </p:spTree>
    <p:extLst>
      <p:ext uri="{BB962C8B-B14F-4D97-AF65-F5344CB8AC3E}">
        <p14:creationId xmlns:p14="http://schemas.microsoft.com/office/powerpoint/2010/main" val="50287943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So what are the Government </a:t>
            </a:r>
            <a:br>
              <a:rPr lang="en-GB" altLang="en-US" dirty="0" smtClean="0"/>
            </a:br>
            <a:r>
              <a:rPr lang="en-GB" altLang="en-US" dirty="0" smtClean="0"/>
              <a:t>proposals?</a:t>
            </a:r>
            <a:br>
              <a:rPr lang="en-GB" altLang="en-US" dirty="0" smtClean="0"/>
            </a:br>
            <a:endParaRPr lang="en-GB" alt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68313" y="1628775"/>
            <a:ext cx="7772400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GB" altLang="en-US" dirty="0" smtClean="0"/>
              <a:t>The Equality Act 2010 (Gender Pay Gap Information (Regulations 2016) provide that private and voluntary employers with 250 + employees will be required to publish;</a:t>
            </a:r>
            <a:endParaRPr lang="en-GB" altLang="en-US" dirty="0"/>
          </a:p>
          <a:p>
            <a:pPr eaLnBrk="1" hangingPunct="1">
              <a:defRPr/>
            </a:pPr>
            <a:r>
              <a:rPr lang="en-GB" altLang="en-US" dirty="0" smtClean="0"/>
              <a:t>The mean and median gender pay gap;</a:t>
            </a:r>
          </a:p>
          <a:p>
            <a:pPr eaLnBrk="1" hangingPunct="1">
              <a:defRPr/>
            </a:pPr>
            <a:r>
              <a:rPr lang="en-GB" altLang="en-US" dirty="0" smtClean="0"/>
              <a:t>The difference in bonus payments between men and women over a 12 month period;</a:t>
            </a:r>
            <a:endParaRPr lang="en-GB" altLang="en-US" dirty="0"/>
          </a:p>
          <a:p>
            <a:pPr eaLnBrk="1" hangingPunct="1">
              <a:defRPr/>
            </a:pPr>
            <a:r>
              <a:rPr lang="en-GB" altLang="en-US" dirty="0" smtClean="0"/>
              <a:t>The proportion of women and men employees in each quartile of the pay distribution;</a:t>
            </a:r>
            <a:endParaRPr lang="en-GB" altLang="en-US" dirty="0"/>
          </a:p>
          <a:p>
            <a:pPr eaLnBrk="1" hangingPunct="1">
              <a:defRPr/>
            </a:pPr>
            <a:r>
              <a:rPr lang="en-GB" altLang="en-US" dirty="0" smtClean="0"/>
              <a:t>A statement confirming that the information is accurate.</a:t>
            </a:r>
          </a:p>
          <a:p>
            <a:pPr marL="0" indent="0" eaLnBrk="1" hangingPunct="1">
              <a:buNone/>
              <a:defRPr/>
            </a:pPr>
            <a:endParaRPr lang="en-GB" altLang="en-US" dirty="0"/>
          </a:p>
          <a:p>
            <a:pPr marL="0" indent="0" eaLnBrk="1" hangingPunct="1">
              <a:buNone/>
              <a:defRPr/>
            </a:pPr>
            <a:r>
              <a:rPr lang="en-GB" altLang="en-US" dirty="0"/>
              <a:t>The information is to be published on the employers </a:t>
            </a:r>
            <a:r>
              <a:rPr lang="en-GB" altLang="en-US" dirty="0" smtClean="0"/>
              <a:t>website and downloaded onto a Government </a:t>
            </a:r>
            <a:r>
              <a:rPr lang="en-GB" altLang="en-US" dirty="0"/>
              <a:t>website </a:t>
            </a:r>
            <a:r>
              <a:rPr lang="en-GB" altLang="en-US" dirty="0" smtClean="0"/>
              <a:t>together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the Regulations don’t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Don’t help identify the main causes of the gap pay;</a:t>
            </a:r>
          </a:p>
          <a:p>
            <a:endParaRPr lang="en-GB" dirty="0" smtClean="0"/>
          </a:p>
          <a:p>
            <a:r>
              <a:rPr lang="en-GB" dirty="0" smtClean="0"/>
              <a:t>Don’t explain the gender pay gap;</a:t>
            </a:r>
          </a:p>
          <a:p>
            <a:endParaRPr lang="en-GB" dirty="0" smtClean="0"/>
          </a:p>
          <a:p>
            <a:r>
              <a:rPr lang="en-GB" dirty="0" smtClean="0"/>
              <a:t>Don’t require employers to share the information with employees or trade unions;</a:t>
            </a:r>
          </a:p>
          <a:p>
            <a:endParaRPr lang="en-GB" dirty="0" smtClean="0"/>
          </a:p>
          <a:p>
            <a:r>
              <a:rPr lang="en-GB" dirty="0" smtClean="0"/>
              <a:t>Don’t require companies to develop a plan to reduce or remove gender pay gaps;</a:t>
            </a:r>
          </a:p>
          <a:p>
            <a:endParaRPr lang="en-GB" dirty="0" smtClean="0"/>
          </a:p>
          <a:p>
            <a:r>
              <a:rPr lang="en-GB" dirty="0" smtClean="0"/>
              <a:t>Don’t apply to 99% of private sector companies;</a:t>
            </a:r>
          </a:p>
          <a:p>
            <a:endParaRPr lang="en-GB" dirty="0" smtClean="0"/>
          </a:p>
          <a:p>
            <a:r>
              <a:rPr lang="en-GB" dirty="0" smtClean="0"/>
              <a:t>Don’t include any sanction or remedy or no compliance.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55027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Equality Act 2010 (Statutory</a:t>
            </a:r>
            <a:br>
              <a:rPr lang="en-GB" dirty="0" smtClean="0"/>
            </a:br>
            <a:r>
              <a:rPr lang="en-GB" dirty="0" smtClean="0"/>
              <a:t>Duties) (Scotland)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Equality Act 2010 (Statutory Duties) (Scotland) Regulations 2011 provide that a public authority with 20 or more employees must publish:</a:t>
            </a:r>
          </a:p>
          <a:p>
            <a:endParaRPr lang="en-GB" dirty="0"/>
          </a:p>
          <a:p>
            <a:r>
              <a:rPr lang="en-GB" dirty="0" smtClean="0"/>
              <a:t>The percentage difference between men’s average hourly pay and women’s average hourly pay (overtime excluded).</a:t>
            </a:r>
          </a:p>
          <a:p>
            <a:r>
              <a:rPr lang="en-GB" dirty="0" smtClean="0"/>
              <a:t>An equal pay statement specifying the policy on equal pay among its employees between men and women.</a:t>
            </a:r>
          </a:p>
          <a:p>
            <a:r>
              <a:rPr lang="en-GB" dirty="0" smtClean="0"/>
              <a:t>Occupational segregation amongst its employees between men and women.</a:t>
            </a:r>
          </a:p>
        </p:txBody>
      </p:sp>
    </p:spTree>
    <p:extLst>
      <p:ext uri="{BB962C8B-B14F-4D97-AF65-F5344CB8AC3E}">
        <p14:creationId xmlns:p14="http://schemas.microsoft.com/office/powerpoint/2010/main" val="90483604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</TotalTime>
  <Words>507</Words>
  <Application>Microsoft Office PowerPoint</Application>
  <PresentationFormat>On-screen Show (4:3)</PresentationFormat>
  <Paragraphs>69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Wingdings</vt:lpstr>
      <vt:lpstr>Blank Presentation</vt:lpstr>
      <vt:lpstr>PowerPoint Presentation</vt:lpstr>
      <vt:lpstr>Gender pay gap information </vt:lpstr>
      <vt:lpstr>What is the Gender Pay Gap?</vt:lpstr>
      <vt:lpstr>What is the Gender Pay Gap? - 2</vt:lpstr>
      <vt:lpstr>So why is there a gender pay gap?</vt:lpstr>
      <vt:lpstr>The Gender Pay Gap in various  occupations </vt:lpstr>
      <vt:lpstr>So what are the Government  proposals? </vt:lpstr>
      <vt:lpstr>What the Regulations don’t do?</vt:lpstr>
      <vt:lpstr>The Equality Act 2010 (Statutory Duties) (Scotland)</vt:lpstr>
      <vt:lpstr>So what can Unions do?</vt:lpstr>
    </vt:vector>
  </TitlesOfParts>
  <Company>Merlin Marketing and Public Relations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Dillon</dc:creator>
  <cp:lastModifiedBy>Jo Seery - Manchester (Thompsons Solicitors)</cp:lastModifiedBy>
  <cp:revision>123</cp:revision>
  <cp:lastPrinted>2016-10-28T18:41:58Z</cp:lastPrinted>
  <dcterms:created xsi:type="dcterms:W3CDTF">2013-06-24T15:48:25Z</dcterms:created>
  <dcterms:modified xsi:type="dcterms:W3CDTF">2016-10-31T12:42:53Z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-2079906310</vt:i4>
  </property>
  <property fmtid="{D5CDD505-2E9C-101B-9397-08002B2CF9AE}" pid="3" name="_NewReviewCycle">
    <vt:lpwstr/>
  </property>
  <property fmtid="{D5CDD505-2E9C-101B-9397-08002B2CF9AE}" pid="4" name="_EmailSubject">
    <vt:lpwstr>Employment Update - Gender pay gap reporting</vt:lpwstr>
  </property>
  <property fmtid="{D5CDD505-2E9C-101B-9397-08002B2CF9AE}" pid="5" name="_AuthorEmail">
    <vt:lpwstr>JoSeery@Thompsons.law.co.uk</vt:lpwstr>
  </property>
  <property fmtid="{D5CDD505-2E9C-101B-9397-08002B2CF9AE}" pid="6" name="_AuthorEmailDisplayName">
    <vt:lpwstr>Jo Seery - Manchester (Thompsons Solicitors)</vt:lpwstr>
  </property>
  <property fmtid="{D5CDD505-2E9C-101B-9397-08002B2CF9AE}" pid="7" name="_PreviousAdHocReviewCycleID">
    <vt:i4>28264307</vt:i4>
  </property>
</Properties>
</file>